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ABE"/>
    <a:srgbClr val="A5CD9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21" d="100"/>
          <a:sy n="21" d="100"/>
        </p:scale>
        <p:origin x="1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51206400" cy="192024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4" y="2"/>
            <a:ext cx="51206400" cy="1920240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0" y="20832575"/>
            <a:ext cx="32644080" cy="6144768"/>
          </a:xfrm>
        </p:spPr>
        <p:txBody>
          <a:bodyPr anchor="ctr">
            <a:normAutofit/>
          </a:bodyPr>
          <a:lstStyle>
            <a:lvl1pPr algn="r">
              <a:defRPr sz="21000" spc="84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4520" y="20832575"/>
            <a:ext cx="13441680" cy="6144768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75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920240" indent="0" algn="ctr">
              <a:buNone/>
              <a:defRPr sz="756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7560"/>
            </a:lvl4pPr>
            <a:lvl5pPr marL="7680960" indent="0" algn="ctr">
              <a:buNone/>
              <a:defRPr sz="7560"/>
            </a:lvl5pPr>
            <a:lvl6pPr marL="9601200" indent="0" algn="ctr">
              <a:buNone/>
              <a:defRPr sz="7560"/>
            </a:lvl6pPr>
            <a:lvl7pPr marL="11521440" indent="0" algn="ctr">
              <a:buNone/>
              <a:defRPr sz="7560"/>
            </a:lvl7pPr>
            <a:lvl8pPr marL="13441680" indent="0" algn="ctr">
              <a:buNone/>
              <a:defRPr sz="7560"/>
            </a:lvl8pPr>
            <a:lvl9pPr marL="15361920" indent="0" algn="ctr">
              <a:buNone/>
              <a:defRPr sz="7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224741" y="22109245"/>
            <a:ext cx="0" cy="38404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6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4" y="3200400"/>
            <a:ext cx="11041380" cy="2272284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60524" y="3200400"/>
            <a:ext cx="31843980" cy="22722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42245280" y="248905"/>
            <a:ext cx="0" cy="384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2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78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51206400" cy="192024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4" y="2"/>
            <a:ext cx="51206400" cy="1920240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20832575"/>
            <a:ext cx="32644080" cy="6144768"/>
          </a:xfrm>
        </p:spPr>
        <p:txBody>
          <a:bodyPr anchor="ctr">
            <a:normAutofit/>
          </a:bodyPr>
          <a:lstStyle>
            <a:lvl1pPr algn="r">
              <a:defRPr sz="21000" b="0" spc="84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64520" y="20832575"/>
            <a:ext cx="13441680" cy="6144768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5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92024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224741" y="22109245"/>
            <a:ext cx="0" cy="38404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85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338" y="2457907"/>
            <a:ext cx="40824302" cy="6298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1333" y="9601200"/>
            <a:ext cx="19970496" cy="16898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5144" y="9601200"/>
            <a:ext cx="19970496" cy="16898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3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1338" y="9154471"/>
            <a:ext cx="19970496" cy="345643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60" b="0" cap="none" baseline="0">
                <a:solidFill>
                  <a:schemeClr val="accent1"/>
                </a:solidFill>
                <a:latin typeface="+mn-lt"/>
              </a:defRPr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1338" y="12464710"/>
            <a:ext cx="19970496" cy="140346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61730" y="9154471"/>
            <a:ext cx="19970496" cy="345643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966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marL="0" lvl="0" indent="0" algn="l" defTabSz="3840480" rtl="0" eaLnBrk="1" latinLnBrk="0" hangingPunct="1">
              <a:lnSpc>
                <a:spcPct val="90000"/>
              </a:lnSpc>
              <a:spcBef>
                <a:spcPts val="756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61730" y="12464710"/>
            <a:ext cx="19970496" cy="140346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0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0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01338" y="1980338"/>
            <a:ext cx="18434304" cy="7296912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1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0" y="3456432"/>
            <a:ext cx="23849381" cy="21775522"/>
          </a:xfrm>
        </p:spPr>
        <p:txBody>
          <a:bodyPr/>
          <a:lstStyle>
            <a:lvl1pPr>
              <a:defRPr sz="10080"/>
            </a:lvl1pPr>
            <a:lvl2pPr>
              <a:defRPr sz="8400"/>
            </a:lvl2pPr>
            <a:lvl3pPr>
              <a:defRPr sz="672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338" y="9481525"/>
            <a:ext cx="18434304" cy="1580163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2520"/>
              </a:spcBef>
              <a:buNone/>
              <a:defRPr sz="6720"/>
            </a:lvl1pPr>
            <a:lvl2pPr marL="1920240" indent="0">
              <a:buNone/>
              <a:defRPr sz="5040"/>
            </a:lvl2pPr>
            <a:lvl3pPr marL="3840480" indent="0">
              <a:buNone/>
              <a:defRPr sz="4200"/>
            </a:lvl3pPr>
            <a:lvl4pPr marL="5760720" indent="0">
              <a:buNone/>
              <a:defRPr sz="3780"/>
            </a:lvl4pPr>
            <a:lvl5pPr marL="7680960" indent="0">
              <a:buNone/>
              <a:defRPr sz="3780"/>
            </a:lvl5pPr>
            <a:lvl6pPr marL="9601200" indent="0">
              <a:buNone/>
              <a:defRPr sz="3780"/>
            </a:lvl6pPr>
            <a:lvl7pPr marL="11521440" indent="0">
              <a:buNone/>
              <a:defRPr sz="3780"/>
            </a:lvl7pPr>
            <a:lvl8pPr marL="13441680" indent="0">
              <a:buNone/>
              <a:defRPr sz="3780"/>
            </a:lvl8pPr>
            <a:lvl9pPr marL="15361920" indent="0">
              <a:buNone/>
              <a:defRPr sz="37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3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20832580"/>
            <a:ext cx="32644080" cy="6144768"/>
          </a:xfrm>
        </p:spPr>
        <p:txBody>
          <a:bodyPr anchor="ctr">
            <a:normAutofit/>
          </a:bodyPr>
          <a:lstStyle>
            <a:lvl1pPr algn="r">
              <a:defRPr sz="21000" spc="84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4"/>
            <a:ext cx="51193598" cy="192024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64520" y="20832580"/>
            <a:ext cx="13441680" cy="6144768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5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224741" y="22109245"/>
            <a:ext cx="0" cy="384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8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01338" y="2457907"/>
            <a:ext cx="40824302" cy="6298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1340" y="9601200"/>
            <a:ext cx="40824307" cy="168981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01344" y="27176957"/>
            <a:ext cx="9047401" cy="1152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151925-0248-42B6-BB51-5D69E43C964E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40316" y="27176957"/>
            <a:ext cx="24786128" cy="1152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16801" y="27176957"/>
            <a:ext cx="4089401" cy="1152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85ED80-0466-450B-9255-27DF458EA40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200400" y="3470561"/>
            <a:ext cx="0" cy="384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3840480" rtl="0" eaLnBrk="1" latinLnBrk="0" hangingPunct="1">
        <a:lnSpc>
          <a:spcPct val="80000"/>
        </a:lnSpc>
        <a:spcBef>
          <a:spcPct val="0"/>
        </a:spcBef>
        <a:buNone/>
        <a:defRPr sz="21000" kern="1200" cap="all" spc="42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3840480" rtl="0" eaLnBrk="1" latinLnBrk="0" hangingPunct="1">
        <a:lnSpc>
          <a:spcPct val="90000"/>
        </a:lnSpc>
        <a:spcBef>
          <a:spcPts val="5040"/>
        </a:spcBef>
        <a:spcAft>
          <a:spcPts val="84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1113739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1881835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2496312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3264408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3840480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4454957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5107838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5722315" indent="-576072" algn="l" defTabSz="3840480" rtl="0" eaLnBrk="1" latinLnBrk="0" hangingPunct="1">
        <a:lnSpc>
          <a:spcPct val="90000"/>
        </a:lnSpc>
        <a:spcBef>
          <a:spcPts val="840"/>
        </a:spcBef>
        <a:spcAft>
          <a:spcPts val="1680"/>
        </a:spcAft>
        <a:buClr>
          <a:schemeClr val="accent1"/>
        </a:buClr>
        <a:buFont typeface="Wingdings 3" pitchFamily="18" charset="2"/>
        <a:buChar char=""/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 /><Relationship Id="rId3" Type="http://schemas.microsoft.com/office/2007/relationships/hdphoto" Target="../media/hdphoto1.wdp" /><Relationship Id="rId7" Type="http://schemas.openxmlformats.org/officeDocument/2006/relationships/image" Target="../media/image6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5" Type="http://schemas.openxmlformats.org/officeDocument/2006/relationships/image" Target="../media/image4.jpe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21DC48-65FA-AB4F-05C5-6325F3BB19BA}"/>
              </a:ext>
            </a:extLst>
          </p:cNvPr>
          <p:cNvSpPr/>
          <p:nvPr/>
        </p:nvSpPr>
        <p:spPr>
          <a:xfrm>
            <a:off x="8346333" y="762000"/>
            <a:ext cx="36205268" cy="57183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8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04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Epidural catheters for rectus sheath/TAP blocks vs elastomeric pumps for postoperative analgesia after laparotomies. A retrospective comparative study.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9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M. Radwan, S. Elsayed, T. Baker, A. Jain.    </a:t>
            </a:r>
            <a:r>
              <a:rPr lang="en-US" sz="93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Anaesthesia</a:t>
            </a:r>
            <a:r>
              <a:rPr lang="en-US" sz="9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Department, Addenbrooke`s     Hospital, Cambridge.</a:t>
            </a:r>
            <a:endParaRPr lang="en-US" sz="93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E554D3F-5774-C9C2-76B4-5670D803D9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93"/>
          <a:stretch/>
        </p:blipFill>
        <p:spPr>
          <a:xfrm>
            <a:off x="0" y="1459149"/>
            <a:ext cx="8268511" cy="4299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AF3E77-DB73-A64F-DDD8-2A70DB849ACC}"/>
              </a:ext>
            </a:extLst>
          </p:cNvPr>
          <p:cNvSpPr>
            <a:spLocks/>
          </p:cNvSpPr>
          <p:nvPr/>
        </p:nvSpPr>
        <p:spPr>
          <a:xfrm>
            <a:off x="0" y="7894320"/>
            <a:ext cx="18775680" cy="8930640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Elastomeric pumps are mechanical devices composed of balloon reservoir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 which the drug to be infused is stored, a protective casing, a flow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 and a wound catheter. Elastomeric pumps are frequently used in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postoperative analgesia. They are simple to use, provide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infusion with less technical difficulties, require lower amount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local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anaesthetic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volume due to multiple apertures along the catheters,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not require power supply and allow patient ambulation.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there are numerous factors that can affect the flow rate of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elastomeric pump such as pressure exerted by the elastomeric balloon,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catheter size, the vertical height of the pump in relation to the wound &amp;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filling.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73D6D46-B7B8-EE59-4AA2-DE66AC341B30}"/>
              </a:ext>
            </a:extLst>
          </p:cNvPr>
          <p:cNvSpPr/>
          <p:nvPr/>
        </p:nvSpPr>
        <p:spPr>
          <a:xfrm>
            <a:off x="19141440" y="7902792"/>
            <a:ext cx="18440400" cy="1379896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5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5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We retrospectively investigated all patients who underwent </a:t>
            </a: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exploratory laparotomy as the first procedure and receiving local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anaesthetic</a:t>
            </a: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infusion via rectus sheath/TAP catheters</a:t>
            </a:r>
            <a:r>
              <a:rPr lang="en-GB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at Addenbrooke’s Hospital, Cambridge, between January and July 2022 </a:t>
            </a: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(epidural catheters for rectus sheath /TAP blocks) and August 2022- January 2023 (Elastomeric pumps). </a:t>
            </a:r>
            <a:r>
              <a:rPr lang="en-GB" sz="5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Data was collected from the electronic patient record (EPIC)*.</a:t>
            </a:r>
          </a:p>
          <a:p>
            <a:pPr algn="ctr"/>
            <a:endParaRPr lang="en-US" sz="5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5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parameters we looked at were</a:t>
            </a:r>
            <a:r>
              <a:rPr lang="en-US" sz="5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54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5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PCA use</a:t>
            </a:r>
            <a:endParaRPr lang="en-GB" sz="5400" b="1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5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stay </a:t>
            </a:r>
            <a:endParaRPr lang="en-GB" sz="5400" b="1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5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Pain scores </a:t>
            </a:r>
            <a:endParaRPr lang="en-GB" sz="5400" b="1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5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in recovery </a:t>
            </a:r>
            <a:endParaRPr lang="en-GB" sz="5400" b="1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Aft>
                <a:spcPts val="800"/>
              </a:spcAft>
            </a:pPr>
            <a:r>
              <a:rPr lang="en-US" sz="54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days of catheter infusion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2400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2701EC3F-312F-2734-4FB0-98B2EB51D4D9}"/>
              </a:ext>
            </a:extLst>
          </p:cNvPr>
          <p:cNvSpPr/>
          <p:nvPr/>
        </p:nvSpPr>
        <p:spPr>
          <a:xfrm>
            <a:off x="21823680" y="7112000"/>
            <a:ext cx="13329920" cy="198120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 </a:t>
            </a:r>
            <a:r>
              <a:rPr lang="en-US" sz="8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endParaRPr lang="en-GB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4D1BF90-4330-262A-C330-A8C87A513617}"/>
              </a:ext>
            </a:extLst>
          </p:cNvPr>
          <p:cNvSpPr/>
          <p:nvPr/>
        </p:nvSpPr>
        <p:spPr>
          <a:xfrm>
            <a:off x="0" y="22768561"/>
            <a:ext cx="22037040" cy="32918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en-US" sz="5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elastomeric pumps through rectus sheath/ TAP catheters is an effective alternative instead of using epidural catheters for rectus sheath/TAP blocks for analgesia after laparotomies.</a:t>
            </a:r>
            <a:endParaRPr lang="en-GB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57B2C632-336B-7ACE-79F1-DA842F88A13F}"/>
              </a:ext>
            </a:extLst>
          </p:cNvPr>
          <p:cNvSpPr/>
          <p:nvPr/>
        </p:nvSpPr>
        <p:spPr>
          <a:xfrm>
            <a:off x="4257040" y="22148800"/>
            <a:ext cx="8412479" cy="10668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en-US" sz="8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8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B32E0F87-D818-80D5-01E5-C9C95AA18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400" y="8343900"/>
            <a:ext cx="3882977" cy="8267700"/>
          </a:xfrm>
          <a:prstGeom prst="rect">
            <a:avLst/>
          </a:prstGeom>
          <a:noFill/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E1B669E-3CBC-16A6-EC28-8DB476E440AD}"/>
              </a:ext>
            </a:extLst>
          </p:cNvPr>
          <p:cNvSpPr/>
          <p:nvPr/>
        </p:nvSpPr>
        <p:spPr>
          <a:xfrm>
            <a:off x="4907279" y="7162800"/>
            <a:ext cx="7437121" cy="17068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" name="Picture 74" descr="A sign on the side of a road&#10;&#10;Description automatically generated with medium confidence">
            <a:extLst>
              <a:ext uri="{FF2B5EF4-FFF2-40B4-BE49-F238E27FC236}">
                <a16:creationId xmlns:a16="http://schemas.microsoft.com/office/drawing/2014/main" id="{EFA0740B-73FC-F15C-B080-26214183EA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047" y="1478604"/>
            <a:ext cx="6595353" cy="4287196"/>
          </a:xfrm>
          <a:prstGeom prst="rect">
            <a:avLst/>
          </a:prstGeom>
        </p:spPr>
      </p:pic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D2504246-0657-7683-FECD-5DE75DBE1765}"/>
              </a:ext>
            </a:extLst>
          </p:cNvPr>
          <p:cNvSpPr/>
          <p:nvPr/>
        </p:nvSpPr>
        <p:spPr>
          <a:xfrm>
            <a:off x="23622000" y="21915120"/>
            <a:ext cx="27249120" cy="56997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B5AAD6F-A083-E05A-731C-D173F0A50D81}"/>
              </a:ext>
            </a:extLst>
          </p:cNvPr>
          <p:cNvSpPr/>
          <p:nvPr/>
        </p:nvSpPr>
        <p:spPr>
          <a:xfrm>
            <a:off x="38858725" y="7955280"/>
            <a:ext cx="12006470" cy="18592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rtl="0" fontAlgn="base">
              <a:lnSpc>
                <a:spcPct val="107000"/>
              </a:lnSpc>
              <a:spcAft>
                <a:spcPts val="800"/>
              </a:spcAft>
            </a:pPr>
            <a:endParaRPr lang="en-US" sz="5400" u="none" strike="noStrike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rtl="0" fontAlgn="base">
              <a:lnSpc>
                <a:spcPct val="107000"/>
              </a:lnSpc>
              <a:spcAft>
                <a:spcPts val="800"/>
              </a:spcAft>
            </a:pP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rtl="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5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PCA use: Epidural catheter group - 5.8 days (range from 1 to 14 days) vs Elastomeric pump group - 3.29 days (range from 1 to 9 days) </a:t>
            </a:r>
            <a:endParaRPr lang="en-GB" sz="54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5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Pain scores: Average pain score - 5 (Epidural catheter group, lowest 1, highest 10), vs Average pain score - 4 (Elastomeric pump group, lowest 1, highest 10)</a:t>
            </a:r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54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5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Length of stay: Epidural catheter group 13 days compared to 11 days in the elastomeric pump group</a:t>
            </a:r>
            <a:endParaRPr lang="en-GB" sz="54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5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in recovery: 3 hours 32 minutes in the epidural catheter group vs 3 hours 54 minutes in the elastomeric pump group</a:t>
            </a:r>
            <a:endParaRPr lang="en-GB" sz="54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5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number of days of catheter infusion was 4 days in both groups (range 2 – 4 days).</a:t>
            </a:r>
            <a:endParaRPr lang="en-GB" sz="540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B5407AB-40CF-7ACC-C8A5-6D10E8D1EFC8}"/>
              </a:ext>
            </a:extLst>
          </p:cNvPr>
          <p:cNvSpPr/>
          <p:nvPr/>
        </p:nvSpPr>
        <p:spPr>
          <a:xfrm>
            <a:off x="41026080" y="7223761"/>
            <a:ext cx="7620000" cy="207264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RESULTS </a:t>
            </a:r>
            <a:endParaRPr lang="en-GB" sz="1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0E2DCE7B-E6C3-AEC6-345E-DA76E0C97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35360" y="22158960"/>
            <a:ext cx="15536518" cy="5394960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79111DC-03A4-5E9A-CB00-7FD09656036B}"/>
              </a:ext>
            </a:extLst>
          </p:cNvPr>
          <p:cNvSpPr/>
          <p:nvPr/>
        </p:nvSpPr>
        <p:spPr>
          <a:xfrm>
            <a:off x="220451" y="18043770"/>
            <a:ext cx="18555229" cy="37799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5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compare efficacy of elastomeric pumps vs the epidural catheters for rectus sheath/TAP blocks for postoperative analgesia after laparotomies.</a:t>
            </a:r>
            <a:endParaRPr lang="en-GB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61A46B3-70F7-E27A-1286-AC289B72AC07}"/>
              </a:ext>
            </a:extLst>
          </p:cNvPr>
          <p:cNvSpPr/>
          <p:nvPr/>
        </p:nvSpPr>
        <p:spPr>
          <a:xfrm>
            <a:off x="1459750" y="17452070"/>
            <a:ext cx="6708890" cy="1354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75550BD7-70D1-1898-ACB2-A0376BE90350}"/>
              </a:ext>
            </a:extLst>
          </p:cNvPr>
          <p:cNvSpPr/>
          <p:nvPr/>
        </p:nvSpPr>
        <p:spPr>
          <a:xfrm>
            <a:off x="0" y="26339800"/>
            <a:ext cx="16738600" cy="2463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>
              <a:spcAft>
                <a:spcPts val="800"/>
              </a:spcAft>
            </a:pPr>
            <a:endParaRPr lang="en-US" sz="1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en-US" sz="1600" u="none" strike="noStrike" kern="0" spc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en-US" sz="1400" u="none" strike="noStrike" kern="0" spc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1600" u="none" strike="noStrike" kern="0" spc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1. </a:t>
            </a:r>
            <a:r>
              <a:rPr lang="en-US" sz="1600" u="none" strike="noStrike" kern="0" spc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Rucklidge</a:t>
            </a:r>
            <a:r>
              <a:rPr lang="en-US" sz="16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M, Beattie E</a:t>
            </a:r>
            <a:br>
              <a:rPr lang="en-GB" sz="1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Rectus sheath catheter analgesia for patients undergoing laparotomy</a:t>
            </a:r>
            <a:r>
              <a:rPr lang="en-GB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br>
              <a:rPr lang="en-GB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BJA education; Volume 18, Issue 6, P166-172, June 2018</a:t>
            </a:r>
            <a:endParaRPr lang="en-GB" sz="16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2.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Bakshi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SG,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Mapari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A,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Shylasree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TS </a:t>
            </a:r>
            <a:br>
              <a:rPr lang="en-GB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REctus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Sheath for postoperative analgesia in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gynaecological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ONcology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Surgery (RESONS) : a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randomised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-controlled trial </a:t>
            </a:r>
            <a:br>
              <a:rPr lang="en-GB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</a:b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Can J </a:t>
            </a:r>
            <a:r>
              <a:rPr lang="en-US" sz="16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Anaesth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2016; 63: 1335-1344	</a:t>
            </a:r>
          </a:p>
          <a:p>
            <a:pPr marL="228600"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*Using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Qlikview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software for data sorting, analysis and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visualisation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we interrogated our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centres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Electronic Health Record System, EPIC (EPIC Systems Corporation, Verona,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Wisconsin,USA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).</a:t>
            </a:r>
            <a:endParaRPr lang="en-GB" sz="16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228600">
              <a:spcAft>
                <a:spcPts val="800"/>
              </a:spcAft>
            </a:pPr>
            <a:endParaRPr lang="en-US" sz="9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/>
            <a:endParaRPr lang="en-GB" sz="2400" dirty="0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3F9E144B-034C-4FD6-82FA-4407E58B58A5}"/>
              </a:ext>
            </a:extLst>
          </p:cNvPr>
          <p:cNvSpPr/>
          <p:nvPr/>
        </p:nvSpPr>
        <p:spPr>
          <a:xfrm>
            <a:off x="37490400" y="11887200"/>
            <a:ext cx="2042809" cy="6797040"/>
          </a:xfrm>
          <a:prstGeom prst="rightArrow">
            <a:avLst/>
          </a:prstGeom>
          <a:solidFill>
            <a:schemeClr val="bg2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DC23E950-3893-E29A-3152-F4E821CD61DD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760" y="27401520"/>
            <a:ext cx="12374880" cy="140208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1503BD52-05F5-3650-6A36-FB0FD5733F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862" y="16459200"/>
            <a:ext cx="5382578" cy="53035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0ADCB90B-EA14-E37E-4100-DDB55ABA6C7E}"/>
              </a:ext>
            </a:extLst>
          </p:cNvPr>
          <p:cNvSpPr/>
          <p:nvPr/>
        </p:nvSpPr>
        <p:spPr>
          <a:xfrm>
            <a:off x="829732" y="26162001"/>
            <a:ext cx="4072468" cy="4190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REFERENCES</a:t>
            </a:r>
            <a:endParaRPr lang="en-US" sz="2000" b="1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66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DD6C18CD-311B-4368-9B9F-4976B706871F}"/>
</file>

<file path=customXml/itemProps2.xml><?xml version="1.0" encoding="utf-8"?>
<ds:datastoreItem xmlns:ds="http://schemas.openxmlformats.org/officeDocument/2006/customXml" ds:itemID="{6BD40A2D-76E8-43AB-9CC3-B4026464CBAF}"/>
</file>

<file path=customXml/itemProps3.xml><?xml version="1.0" encoding="utf-8"?>
<ds:datastoreItem xmlns:ds="http://schemas.openxmlformats.org/officeDocument/2006/customXml" ds:itemID="{DAD6E06C-67B9-474F-839C-9EF8CAC8887D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1622</TotalTime>
  <Words>548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Integral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Sherif Elsayed</dc:creator>
  <cp:lastModifiedBy>mohamed Radwan</cp:lastModifiedBy>
  <cp:revision>5</cp:revision>
  <dcterms:created xsi:type="dcterms:W3CDTF">2023-03-18T17:56:44Z</dcterms:created>
  <dcterms:modified xsi:type="dcterms:W3CDTF">2023-03-19T21:34:09Z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